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347cb882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347cb882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23d415066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23d415066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How you respond to the environment around you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Have students come up two at a time to demonstrate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23d415066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623d415066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How fast/slow can you go?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Have students come up two at a time to demonstrate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23d415066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23d415066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How long do you stay in a specific movement?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Have students come up two at a time to demonstrate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623d415066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623d415066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The invisible lines you create on the floor as you move through space (eg. straight lines/circles) - imagine leaving a trail of paint with your footprints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Have students come up two at a time to demonstrate 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23d41506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23d41506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b="1" lang="en" sz="1200">
                <a:latin typeface="Times New Roman"/>
                <a:ea typeface="Times New Roman"/>
                <a:cs typeface="Times New Roman"/>
                <a:sym typeface="Times New Roman"/>
              </a:rPr>
              <a:t>Surrender 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- no pressure to create alone, just trust in </a:t>
            </a:r>
            <a:r>
              <a:rPr i="1" lang="en" sz="1200">
                <a:latin typeface="Times New Roman"/>
                <a:ea typeface="Times New Roman"/>
                <a:cs typeface="Times New Roman"/>
                <a:sym typeface="Times New Roman"/>
              </a:rPr>
              <a:t>letting things occur rather than making it occur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b="1" lang="en" sz="1200">
                <a:latin typeface="Times New Roman"/>
                <a:ea typeface="Times New Roman"/>
                <a:cs typeface="Times New Roman"/>
                <a:sym typeface="Times New Roman"/>
              </a:rPr>
              <a:t>Possibility 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- recognize limitations we put on ourselves and let them go. </a:t>
            </a:r>
            <a:r>
              <a:rPr i="1" lang="en" sz="1200">
                <a:latin typeface="Times New Roman"/>
                <a:ea typeface="Times New Roman"/>
                <a:cs typeface="Times New Roman"/>
                <a:sym typeface="Times New Roman"/>
              </a:rPr>
              <a:t>There is no good, bad, wrong or right - only possibility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, and later, </a:t>
            </a:r>
            <a:r>
              <a:rPr i="1" lang="en" sz="1200">
                <a:latin typeface="Times New Roman"/>
                <a:ea typeface="Times New Roman"/>
                <a:cs typeface="Times New Roman"/>
                <a:sym typeface="Times New Roman"/>
              </a:rPr>
              <a:t>choice</a:t>
            </a:r>
            <a:endParaRPr i="1"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b="1" lang="en" sz="1200">
                <a:latin typeface="Times New Roman"/>
                <a:ea typeface="Times New Roman"/>
                <a:cs typeface="Times New Roman"/>
                <a:sym typeface="Times New Roman"/>
              </a:rPr>
              <a:t>Choice and Freedom 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- greater awareness, greater choice, greater freedom/you don’t need to choose all the time but you are free to be no longer bound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b="1" lang="en" sz="1200">
                <a:latin typeface="Times New Roman"/>
                <a:ea typeface="Times New Roman"/>
                <a:cs typeface="Times New Roman"/>
                <a:sym typeface="Times New Roman"/>
              </a:rPr>
              <a:t>Growth 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i="1" lang="en" sz="1200">
                <a:latin typeface="Times New Roman"/>
                <a:ea typeface="Times New Roman"/>
                <a:cs typeface="Times New Roman"/>
                <a:sym typeface="Times New Roman"/>
              </a:rPr>
              <a:t>a personal litmus test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 to figure out your own strengths and weakness - patterns/habits etc - and open yourself  to change those and grow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b="1" lang="en" sz="1200">
                <a:latin typeface="Times New Roman"/>
                <a:ea typeface="Times New Roman"/>
                <a:cs typeface="Times New Roman"/>
                <a:sym typeface="Times New Roman"/>
              </a:rPr>
              <a:t>Wholeness 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- awakens all senses - </a:t>
            </a:r>
            <a:r>
              <a:rPr i="1" lang="en" sz="1200">
                <a:latin typeface="Times New Roman"/>
                <a:ea typeface="Times New Roman"/>
                <a:cs typeface="Times New Roman"/>
                <a:sym typeface="Times New Roman"/>
              </a:rPr>
              <a:t>awakens the whole body </a:t>
            </a: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as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If there’s time...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1200"/>
              <a:t>Jumping Together - soft focus, breathe, always be ready (satz), listen, try and jump all at once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1200"/>
              <a:t>Rules of Engagement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●"/>
            </a:pPr>
            <a:r>
              <a:rPr lang="en" sz="1200"/>
              <a:t>Consent Circle Exercise</a:t>
            </a:r>
            <a:endParaRPr sz="12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receive information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347cb882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347cb882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/>
              <a:t>If you’d like this calendar physically as a hand out - then come and grab one after class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Only day that I’m going to talk to you this much </a:t>
            </a:r>
            <a:endParaRPr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A process best learned physically, not intellectually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3258a6d71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3258a6d7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It is a set of names given to certain principles of movement through time and space; these names constitute a language for talking about what happens onstage.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First conceived by choreographer, Mary Overlie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/>
              <a:t>Originally 6 Viewpoints expanded to 9 Viewpoints when Anne Bogart was introduced to them at NYU in 1979</a:t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3258a6d71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3258a6d71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❖"/>
            </a:pPr>
            <a:r>
              <a:rPr lang="en" sz="1200"/>
              <a:t>Gives us a Shared Vocabulary for understanding the core elements of live performance - in the same way we tell and actor to move DSR or USL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❖"/>
            </a:pPr>
            <a:r>
              <a:rPr lang="en" sz="1200"/>
              <a:t>Encourages more risk-taking and bolder choices in acting that are not confined by any particular expectations or a strict process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❖"/>
            </a:pPr>
            <a:r>
              <a:rPr lang="en" sz="1200"/>
              <a:t>Provides a framework for collaboration and play while facilitating group improvisations 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❖"/>
            </a:pPr>
            <a:r>
              <a:rPr lang="en" sz="1200"/>
              <a:t>They are spontaneous interactions between a group of actors that are useful for training our senses and sense of play as well as building an ensemble.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❖"/>
            </a:pPr>
            <a:r>
              <a:rPr lang="en" sz="1200"/>
              <a:t>It will help you understand what your preferences and tastes are as a director and an actor 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Char char="❖"/>
            </a:pPr>
            <a:r>
              <a:rPr b="1" lang="en" sz="1200">
                <a:solidFill>
                  <a:srgbClr val="0000FF"/>
                </a:solidFill>
              </a:rPr>
              <a:t>Useful for them to know that this is the next step from stage composition - a natural progression</a:t>
            </a:r>
            <a:endParaRPr b="1" sz="1200">
              <a:solidFill>
                <a:srgbClr val="0000FF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Char char="❖"/>
            </a:pPr>
            <a:r>
              <a:rPr b="1" lang="en" sz="1200">
                <a:solidFill>
                  <a:srgbClr val="0000FF"/>
                </a:solidFill>
              </a:rPr>
              <a:t>Directors tell them where to go and what to do usually - in order to avoid being a puppet master director - you can do this and the actors are doing the creation work and the actors </a:t>
            </a:r>
            <a:endParaRPr b="1"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3258a6d71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3258a6d71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How close/far away you are</a:t>
            </a:r>
            <a:endParaRPr sz="1200"/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Have students come up two at a time to demonstrate </a:t>
            </a:r>
            <a:endParaRPr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623d41506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623d41506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A spontaneous reaction to motion which occurs outside of you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Have students come up two at a time to demonstrate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623d41506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623d41506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Lines/Curves or a mixture of both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Have students come up two at a time to demonstrate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23d415066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23d415066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Behavioral/Expressive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Have students come up two at a time to demonstrate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23d415066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623d415066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Of movement, sound, gesture, tempo etc.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 sz="1200"/>
              <a:t>Have students come up two at a time to demonstrate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Acting and Directing w/ Ms. Scott Day 1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❖"/>
            </a:pPr>
            <a:r>
              <a:rPr lang="en" sz="3000">
                <a:solidFill>
                  <a:srgbClr val="FFFFFF"/>
                </a:solidFill>
              </a:rPr>
              <a:t>Warm Up</a:t>
            </a:r>
            <a:endParaRPr sz="3000">
              <a:solidFill>
                <a:srgbClr val="FFFFFF"/>
              </a:solidFill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❖"/>
            </a:pPr>
            <a:r>
              <a:rPr lang="en" sz="3000">
                <a:solidFill>
                  <a:srgbClr val="FFFFFF"/>
                </a:solidFill>
              </a:rPr>
              <a:t>Heads Down/Heads Up, Follow the Leader</a:t>
            </a:r>
            <a:endParaRPr sz="3000">
              <a:solidFill>
                <a:srgbClr val="FFFFFF"/>
              </a:solidFill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❖"/>
            </a:pPr>
            <a:r>
              <a:rPr lang="en" sz="3000">
                <a:solidFill>
                  <a:srgbClr val="FFFFFF"/>
                </a:solidFill>
              </a:rPr>
              <a:t>Introduction to Viewpoints</a:t>
            </a:r>
            <a:endParaRPr sz="3000">
              <a:solidFill>
                <a:srgbClr val="FFFFFF"/>
              </a:solidFill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❖"/>
            </a:pPr>
            <a:r>
              <a:rPr lang="en" sz="3000">
                <a:solidFill>
                  <a:srgbClr val="FFFFFF"/>
                </a:solidFill>
              </a:rPr>
              <a:t>What To Expect </a:t>
            </a:r>
            <a:endParaRPr sz="3000">
              <a:solidFill>
                <a:srgbClr val="FFFFFF"/>
              </a:solidFill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❖"/>
            </a:pPr>
            <a:r>
              <a:rPr lang="en" sz="3000">
                <a:solidFill>
                  <a:srgbClr val="FFFFFF"/>
                </a:solidFill>
              </a:rPr>
              <a:t>Jumping Together</a:t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9 Physical Viewpoints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3462600" cy="37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Spatial Relationship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Kinesthetic Response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Shape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Gesture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FF00"/>
                </a:solidFill>
              </a:rPr>
              <a:t>Repetition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7" name="Google Shape;117;p22"/>
          <p:cNvSpPr txBox="1"/>
          <p:nvPr/>
        </p:nvSpPr>
        <p:spPr>
          <a:xfrm>
            <a:off x="5212200" y="1259575"/>
            <a:ext cx="3620100" cy="3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00"/>
                </a:solidFill>
              </a:rPr>
              <a:t>Architecture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9 Physical Viewpoints</a:t>
            </a:r>
            <a:endParaRPr/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11700" y="1152475"/>
            <a:ext cx="3462600" cy="37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Spatial Relationship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Kinesthetic Response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Shape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Gesture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FF00"/>
                </a:solidFill>
              </a:rPr>
              <a:t>Repetition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5212200" y="1259575"/>
            <a:ext cx="3620100" cy="3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00"/>
                </a:solidFill>
              </a:rPr>
              <a:t>Architecture 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00"/>
                </a:solidFill>
              </a:rPr>
              <a:t>Tempo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9 Physical Viewpoints</a:t>
            </a:r>
            <a:endParaRPr/>
          </a:p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311700" y="1152475"/>
            <a:ext cx="3462600" cy="37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Spatial Relationship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Kinesthetic Response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Shape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Gesture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FF00"/>
                </a:solidFill>
              </a:rPr>
              <a:t>Repetition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5212200" y="1259575"/>
            <a:ext cx="3620100" cy="3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00"/>
                </a:solidFill>
              </a:rPr>
              <a:t>Architecture 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00"/>
                </a:solidFill>
              </a:rPr>
              <a:t>Tempo</a:t>
            </a:r>
            <a:r>
              <a:rPr lang="en" sz="1800">
                <a:solidFill>
                  <a:srgbClr val="FFFFFF"/>
                </a:solidFill>
              </a:rPr>
              <a:t> 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00"/>
                </a:solidFill>
              </a:rPr>
              <a:t>Duration</a:t>
            </a:r>
            <a:r>
              <a:rPr lang="en" sz="1800">
                <a:solidFill>
                  <a:srgbClr val="FFFFFF"/>
                </a:solidFill>
              </a:rPr>
              <a:t> 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9 Physical Viewpoints</a:t>
            </a:r>
            <a:endParaRPr/>
          </a:p>
        </p:txBody>
      </p:sp>
      <p:sp>
        <p:nvSpPr>
          <p:cNvPr id="137" name="Google Shape;137;p25"/>
          <p:cNvSpPr txBox="1"/>
          <p:nvPr>
            <p:ph idx="1" type="body"/>
          </p:nvPr>
        </p:nvSpPr>
        <p:spPr>
          <a:xfrm>
            <a:off x="311700" y="1152475"/>
            <a:ext cx="3462600" cy="37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Spatial Relationship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Kinesthetic Response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Shape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Gesture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FF00"/>
                </a:solidFill>
              </a:rPr>
              <a:t>Repetition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8" name="Google Shape;138;p25"/>
          <p:cNvSpPr txBox="1"/>
          <p:nvPr/>
        </p:nvSpPr>
        <p:spPr>
          <a:xfrm>
            <a:off x="5212200" y="1259575"/>
            <a:ext cx="3620100" cy="3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00"/>
                </a:solidFill>
              </a:rPr>
              <a:t>Architecture 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00"/>
                </a:solidFill>
              </a:rPr>
              <a:t>Tempo</a:t>
            </a:r>
            <a:r>
              <a:rPr lang="en" sz="1800">
                <a:solidFill>
                  <a:srgbClr val="FFFFFF"/>
                </a:solidFill>
              </a:rPr>
              <a:t> 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00"/>
                </a:solidFill>
              </a:rPr>
              <a:t>Duration</a:t>
            </a:r>
            <a:r>
              <a:rPr lang="en" sz="1800">
                <a:solidFill>
                  <a:srgbClr val="FFFFFF"/>
                </a:solidFill>
              </a:rPr>
              <a:t> 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FF00"/>
                </a:solidFill>
              </a:rPr>
              <a:t>Topography</a:t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Gifts From Viewpoints</a:t>
            </a:r>
            <a:endParaRPr/>
          </a:p>
        </p:txBody>
      </p:sp>
      <p:sp>
        <p:nvSpPr>
          <p:cNvPr id="144" name="Google Shape;144;p26"/>
          <p:cNvSpPr txBox="1"/>
          <p:nvPr>
            <p:ph idx="1" type="body"/>
          </p:nvPr>
        </p:nvSpPr>
        <p:spPr>
          <a:xfrm>
            <a:off x="311700" y="1173525"/>
            <a:ext cx="3866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400"/>
              <a:buChar char="●"/>
            </a:pPr>
            <a:r>
              <a:rPr b="1" lang="en" sz="2400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Surrender </a:t>
            </a:r>
            <a:endParaRPr sz="2400">
              <a:solidFill>
                <a:srgbClr val="00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400"/>
              <a:buChar char="●"/>
            </a:pPr>
            <a:r>
              <a:rPr b="1" lang="en" sz="2400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Possibility</a:t>
            </a:r>
            <a:endParaRPr i="1" sz="2400">
              <a:solidFill>
                <a:srgbClr val="00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400"/>
              <a:buChar char="●"/>
            </a:pPr>
            <a:r>
              <a:rPr b="1" lang="en" sz="2400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Choice and Freedom </a:t>
            </a:r>
            <a:endParaRPr sz="2400">
              <a:solidFill>
                <a:srgbClr val="00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400"/>
              <a:buChar char="●"/>
            </a:pPr>
            <a:r>
              <a:rPr b="1" lang="en" sz="2400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Growth </a:t>
            </a:r>
            <a:endParaRPr sz="2400">
              <a:solidFill>
                <a:srgbClr val="00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2400"/>
              <a:buChar char="●"/>
            </a:pPr>
            <a:r>
              <a:rPr b="1" lang="en" sz="2400">
                <a:solidFill>
                  <a:srgbClr val="00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Wholeness </a:t>
            </a:r>
            <a:endParaRPr sz="2400">
              <a:solidFill>
                <a:srgbClr val="00FF00"/>
              </a:solidFill>
            </a:endParaRPr>
          </a:p>
        </p:txBody>
      </p:sp>
      <p:pic>
        <p:nvPicPr>
          <p:cNvPr id="145" name="Google Shape;14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8225" y="1017725"/>
            <a:ext cx="4125775" cy="412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>
            <p:ph type="title"/>
          </p:nvPr>
        </p:nvSpPr>
        <p:spPr>
          <a:xfrm>
            <a:off x="311700" y="77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Acting and Directing w/ Ms. Scott Day 1</a:t>
            </a:r>
            <a:endParaRPr/>
          </a:p>
        </p:txBody>
      </p:sp>
      <p:sp>
        <p:nvSpPr>
          <p:cNvPr id="151" name="Google Shape;151;p27"/>
          <p:cNvSpPr txBox="1"/>
          <p:nvPr>
            <p:ph idx="1" type="body"/>
          </p:nvPr>
        </p:nvSpPr>
        <p:spPr>
          <a:xfrm>
            <a:off x="311700" y="644400"/>
            <a:ext cx="8520600" cy="43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By the end of class…</a:t>
            </a:r>
            <a:endParaRPr sz="2400">
              <a:solidFill>
                <a:srgbClr val="FFFFFF"/>
              </a:solidFill>
            </a:endParaRPr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00"/>
              <a:buChar char="❖"/>
            </a:pPr>
            <a:r>
              <a:rPr lang="en" sz="2400">
                <a:solidFill>
                  <a:srgbClr val="FFFFFF"/>
                </a:solidFill>
              </a:rPr>
              <a:t>You’ll understand what Viewpoints are and how to use them in Storytelling</a:t>
            </a:r>
            <a:endParaRPr sz="2400">
              <a:solidFill>
                <a:srgbClr val="FFFFFF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❖"/>
            </a:pPr>
            <a:r>
              <a:rPr lang="en" sz="2400">
                <a:solidFill>
                  <a:srgbClr val="FFFFFF"/>
                </a:solidFill>
              </a:rPr>
              <a:t>You’ll know what is planned over the next few weeks and what we’re working towards</a:t>
            </a:r>
            <a:endParaRPr sz="24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FFFF"/>
                </a:solidFill>
              </a:rPr>
              <a:t>Homework:</a:t>
            </a:r>
            <a:endParaRPr sz="2400">
              <a:solidFill>
                <a:srgbClr val="00FFFF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FFFF"/>
              </a:buClr>
              <a:buSzPts val="2400"/>
              <a:buChar char="-"/>
            </a:pPr>
            <a:r>
              <a:rPr lang="en" sz="2400">
                <a:solidFill>
                  <a:srgbClr val="00FFFF"/>
                </a:solidFill>
              </a:rPr>
              <a:t>Tell or email me about any injuries you have</a:t>
            </a:r>
            <a:endParaRPr sz="2400">
              <a:solidFill>
                <a:srgbClr val="00FFFF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ts val="2400"/>
              <a:buChar char="-"/>
            </a:pPr>
            <a:r>
              <a:rPr lang="en" sz="2400">
                <a:solidFill>
                  <a:srgbClr val="00FFFF"/>
                </a:solidFill>
              </a:rPr>
              <a:t>Make sure to wear comfortable clothes to move in!</a:t>
            </a:r>
            <a:endParaRPr sz="2400">
              <a:solidFill>
                <a:srgbClr val="00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67875" y="403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Acting and Directing w/ Ms. Scott Day 1</a:t>
            </a:r>
            <a:endParaRPr>
              <a:solidFill>
                <a:srgbClr val="9900FF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67875" y="1234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FFFFFF"/>
                </a:solidFill>
              </a:rPr>
              <a:t>Viewpoints! </a:t>
            </a:r>
            <a:endParaRPr sz="72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FF00FF"/>
                </a:solidFill>
              </a:rPr>
              <a:t>...What is it???</a:t>
            </a:r>
            <a:endParaRPr sz="3600">
              <a:solidFill>
                <a:srgbClr val="FF00FF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190300"/>
            <a:ext cx="1953200" cy="19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Acting and Directing w/ Ms. Scott Day 1</a:t>
            </a:r>
            <a:endParaRPr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64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00FF00"/>
                </a:solidFill>
              </a:rPr>
              <a:t>“An open process, not a rigid technique” - Anne Bogart</a:t>
            </a:r>
            <a:endParaRPr i="1"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Viewpoints is a philosophy translated into a technique for:</a:t>
            </a:r>
            <a:endParaRPr sz="2400">
              <a:solidFill>
                <a:srgbClr val="FFFFFF"/>
              </a:solidFill>
            </a:endParaRPr>
          </a:p>
          <a:p>
            <a:pPr indent="45720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1) Training performers</a:t>
            </a:r>
            <a:endParaRPr sz="2400">
              <a:solidFill>
                <a:srgbClr val="FFFFFF"/>
              </a:solidFill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2) Building ensemble	</a:t>
            </a:r>
            <a:endParaRPr sz="2400">
              <a:solidFill>
                <a:srgbClr val="FFFFFF"/>
              </a:solidFill>
            </a:endParaRPr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3) Creating movement for the stage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F00FF"/>
                </a:solidFill>
              </a:rPr>
              <a:t>...But...Why Do We Need it???</a:t>
            </a:r>
            <a:endParaRPr sz="2400">
              <a:solidFill>
                <a:srgbClr val="FF00FF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63875" y="3320700"/>
            <a:ext cx="1880125" cy="188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</a:rPr>
              <a:t>Acting and Directing w/ Ms. Scott Day 1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74675" y="971600"/>
            <a:ext cx="8520600" cy="3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3000"/>
              <a:buChar char="❖"/>
            </a:pPr>
            <a:r>
              <a:rPr lang="en" sz="3000">
                <a:solidFill>
                  <a:srgbClr val="00FF00"/>
                </a:solidFill>
              </a:rPr>
              <a:t>Shared Vocabulary </a:t>
            </a:r>
            <a:endParaRPr sz="3000">
              <a:solidFill>
                <a:srgbClr val="00FF00"/>
              </a:solidFill>
            </a:endParaRPr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3000"/>
              <a:buChar char="❖"/>
            </a:pPr>
            <a:r>
              <a:rPr lang="en" sz="3000">
                <a:solidFill>
                  <a:srgbClr val="00FF00"/>
                </a:solidFill>
              </a:rPr>
              <a:t>Risk-taking and Bolder Choices </a:t>
            </a:r>
            <a:endParaRPr sz="3000">
              <a:solidFill>
                <a:srgbClr val="00FF00"/>
              </a:solidFill>
            </a:endParaRPr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3000"/>
              <a:buChar char="❖"/>
            </a:pPr>
            <a:r>
              <a:rPr lang="en" sz="3000">
                <a:solidFill>
                  <a:srgbClr val="00FF00"/>
                </a:solidFill>
              </a:rPr>
              <a:t>C</a:t>
            </a:r>
            <a:r>
              <a:rPr lang="en" sz="3000">
                <a:solidFill>
                  <a:srgbClr val="00FF00"/>
                </a:solidFill>
              </a:rPr>
              <a:t>ollaboration and Play </a:t>
            </a:r>
            <a:endParaRPr sz="3000">
              <a:solidFill>
                <a:srgbClr val="00FF00"/>
              </a:solidFill>
            </a:endParaRPr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3000"/>
              <a:buChar char="❖"/>
            </a:pPr>
            <a:r>
              <a:rPr lang="en" sz="3000">
                <a:solidFill>
                  <a:srgbClr val="00FF00"/>
                </a:solidFill>
              </a:rPr>
              <a:t>B</a:t>
            </a:r>
            <a:r>
              <a:rPr lang="en" sz="3000">
                <a:solidFill>
                  <a:srgbClr val="00FF00"/>
                </a:solidFill>
              </a:rPr>
              <a:t>uilding Ensemble</a:t>
            </a:r>
            <a:endParaRPr sz="3000">
              <a:solidFill>
                <a:srgbClr val="00FF00"/>
              </a:solidFill>
            </a:endParaRPr>
          </a:p>
          <a:p>
            <a:pPr indent="-4191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ts val="3000"/>
              <a:buChar char="❖"/>
            </a:pPr>
            <a:r>
              <a:rPr lang="en" sz="3000">
                <a:solidFill>
                  <a:srgbClr val="00FF00"/>
                </a:solidFill>
              </a:rPr>
              <a:t>P</a:t>
            </a:r>
            <a:r>
              <a:rPr lang="en" sz="3000">
                <a:solidFill>
                  <a:srgbClr val="00FF00"/>
                </a:solidFill>
              </a:rPr>
              <a:t>reference/Taste Indicator</a:t>
            </a:r>
            <a:endParaRPr sz="30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9 Physical Viewpoints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3462600" cy="37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FF00"/>
                </a:solidFill>
              </a:rPr>
              <a:t>Spatial Relationship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5212200" y="1259575"/>
            <a:ext cx="3620100" cy="3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9 Physical Viewpoints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3462600" cy="37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Spatial Relationship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FF00"/>
                </a:solidFill>
              </a:rPr>
              <a:t>Kinesthetic Response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5212200" y="1259575"/>
            <a:ext cx="3620100" cy="3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9 Physical Viewpoints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3462600" cy="37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Spatial Relationship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Kinesthetic Response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Shape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6" name="Google Shape;96;p19"/>
          <p:cNvSpPr txBox="1"/>
          <p:nvPr/>
        </p:nvSpPr>
        <p:spPr>
          <a:xfrm>
            <a:off x="5212200" y="1259575"/>
            <a:ext cx="3620100" cy="3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9 Physical Viewpoints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3462600" cy="37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Spatial Relationship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Kinesthetic Response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Shape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Gesture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3" name="Google Shape;103;p20"/>
          <p:cNvSpPr txBox="1"/>
          <p:nvPr/>
        </p:nvSpPr>
        <p:spPr>
          <a:xfrm>
            <a:off x="5212200" y="1259575"/>
            <a:ext cx="3620100" cy="3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9 Physical Viewpoints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3462600" cy="37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Spatial Relationship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Kinesthetic Response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Shape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FF00"/>
                </a:solidFill>
              </a:rPr>
              <a:t>Gesture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FF00"/>
                </a:solidFill>
              </a:rPr>
              <a:t>Repetition</a:t>
            </a:r>
            <a:r>
              <a:rPr lang="en">
                <a:solidFill>
                  <a:srgbClr val="FFFFFF"/>
                </a:solidFill>
              </a:rPr>
              <a:t>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0" name="Google Shape;110;p21"/>
          <p:cNvSpPr txBox="1"/>
          <p:nvPr/>
        </p:nvSpPr>
        <p:spPr>
          <a:xfrm>
            <a:off x="5212200" y="1259575"/>
            <a:ext cx="3620100" cy="3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