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E9C072D-771B-4A96-B634-ADD122E2BFAB}">
  <a:tblStyle styleId="{6E9C072D-771B-4A96-B634-ADD122E2BFA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1" Type="http://schemas.openxmlformats.org/officeDocument/2006/relationships/slide" Target="slides/slide5.xml"/><Relationship Id="rId10" Type="http://schemas.openxmlformats.org/officeDocument/2006/relationships/slide" Target="slides/slide4.xml"/><Relationship Id="rId12" Type="http://schemas.openxmlformats.org/officeDocument/2006/relationships/slide" Target="slides/slide6.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3258a6d7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3258a6d7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Count to 20 - if you repeat then you have to start again</a:t>
            </a:r>
            <a:endParaRPr sz="1200"/>
          </a:p>
          <a:p>
            <a:pPr indent="0" lvl="0" marL="0" rtl="0" algn="l">
              <a:lnSpc>
                <a:spcPct val="115000"/>
              </a:lnSpc>
              <a:spcBef>
                <a:spcPts val="1600"/>
              </a:spcBef>
              <a:spcAft>
                <a:spcPts val="0"/>
              </a:spcAft>
              <a:buNone/>
            </a:pPr>
            <a:r>
              <a:rPr lang="en" sz="1200"/>
              <a:t>Once you are able to move truly in unison with others, you can start to work with more advanced concepts of counterpoint, juxtaposition and contrast.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t>The River (Did this exercise to music)  - Choose two or three people to remain in the center and ask everyone else to step out and observe the shape created by those who are left. (The people you choose to keep in the center should, of course, be in a shape which is strong, clear, dynamic and useful.) Have the outside group look at the center shape together, observe it, point out what is strong about the shape. </a:t>
            </a:r>
            <a:endParaRPr sz="1200">
              <a:solidFill>
                <a:srgbClr val="0000FF"/>
              </a:solidFill>
            </a:endParaRPr>
          </a:p>
          <a:p>
            <a:pPr indent="0" lvl="0" marL="0" rtl="0" algn="l">
              <a:lnSpc>
                <a:spcPct val="115000"/>
              </a:lnSpc>
              <a:spcBef>
                <a:spcPts val="0"/>
              </a:spcBef>
              <a:spcAft>
                <a:spcPts val="0"/>
              </a:spcAft>
              <a:buNone/>
            </a:pPr>
            <a:r>
              <a:t/>
            </a:r>
            <a:endParaRPr b="1"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b71b69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b71b69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What do you see?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Comparing the Viewpoints work to abstract art - This way in came about due to my students being confused by what the Viewpoints work can offer an audience.</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6b71b6962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b71b6962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What do you see?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After this slide, I showed them a rehearsal exercise my company and I did in London when we were creating or show, “This Might Be It.”</a:t>
            </a:r>
            <a:endParaRPr sz="1200"/>
          </a:p>
          <a:p>
            <a:pPr indent="0" lvl="0" marL="0" rtl="0" algn="l">
              <a:spcBef>
                <a:spcPts val="0"/>
              </a:spcBef>
              <a:spcAft>
                <a:spcPts val="0"/>
              </a:spcAft>
              <a:buNone/>
            </a:pPr>
            <a:r>
              <a:rPr lang="en" sz="1200"/>
              <a:t>After I showed them the raw rehearsal material, I played the teaser video of “This Might Be It” and pointed out where we inserted the </a:t>
            </a:r>
            <a:r>
              <a:rPr lang="en" sz="1200"/>
              <a:t>evolved</a:t>
            </a:r>
            <a:r>
              <a:rPr lang="en" sz="1200"/>
              <a:t> Viewpoints work.</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This sparked their interest and clarified what I was asking of them when creating their small composition work.</a:t>
            </a:r>
            <a:endParaRPr sz="1200"/>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656a75691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56a75691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0b8b6376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0b8b6376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 know this is abstract and weird and it’s hard to get out of your head, but we’re going to do it and see what happens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I know you want answers, a guarantee and a short cut - Viewpoints provides none of these.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23e07dd0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23e07dd0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There are many ways into the Composition work:</a:t>
            </a:r>
            <a:endParaRPr sz="1200"/>
          </a:p>
          <a:p>
            <a:pPr indent="0" lvl="0" marL="0" rtl="0" algn="l">
              <a:lnSpc>
                <a:spcPct val="115000"/>
              </a:lnSpc>
              <a:spcBef>
                <a:spcPts val="0"/>
              </a:spcBef>
              <a:spcAft>
                <a:spcPts val="0"/>
              </a:spcAft>
              <a:buNone/>
            </a:pPr>
            <a:r>
              <a:rPr lang="en" sz="1200"/>
              <a:t>- You can each work with one viewpoint and interact with each other</a:t>
            </a:r>
            <a:endParaRPr sz="1200"/>
          </a:p>
          <a:p>
            <a:pPr indent="0" lvl="0" marL="0" rtl="0" algn="l">
              <a:lnSpc>
                <a:spcPct val="115000"/>
              </a:lnSpc>
              <a:spcBef>
                <a:spcPts val="0"/>
              </a:spcBef>
              <a:spcAft>
                <a:spcPts val="0"/>
              </a:spcAft>
              <a:buNone/>
            </a:pPr>
            <a:r>
              <a:rPr lang="en" sz="1200"/>
              <a:t>- You can all make gestures and string them together like last week</a:t>
            </a:r>
            <a:endParaRPr sz="1200"/>
          </a:p>
          <a:p>
            <a:pPr indent="0" lvl="0" marL="0" rtl="0" algn="l">
              <a:lnSpc>
                <a:spcPct val="115000"/>
              </a:lnSpc>
              <a:spcBef>
                <a:spcPts val="0"/>
              </a:spcBef>
              <a:spcAft>
                <a:spcPts val="0"/>
              </a:spcAft>
              <a:buNone/>
            </a:pPr>
            <a:r>
              <a:rPr lang="en" sz="1200"/>
              <a:t>- You can play the flow exercise and let it morph into something else </a:t>
            </a:r>
            <a:endParaRPr sz="1200"/>
          </a:p>
          <a:p>
            <a:pPr indent="0" lvl="0" marL="0" rtl="0" algn="l">
              <a:lnSpc>
                <a:spcPct val="115000"/>
              </a:lnSpc>
              <a:spcBef>
                <a:spcPts val="0"/>
              </a:spcBef>
              <a:spcAft>
                <a:spcPts val="0"/>
              </a:spcAft>
              <a:buNone/>
            </a:pPr>
            <a:r>
              <a:rPr lang="en" sz="1200"/>
              <a:t>- My ensemble and I worked on a grid topography with a set number of specific gestures - Matt came out to direct us</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Acting and Directing w/ Ms. Scott Day 10</a:t>
            </a:r>
            <a:endParaRPr>
              <a:solidFill>
                <a:srgbClr val="9900FF"/>
              </a:solidFill>
            </a:endParaRPr>
          </a:p>
          <a:p>
            <a:pPr indent="0" lvl="0" marL="0" rtl="0" algn="l">
              <a:spcBef>
                <a:spcPts val="0"/>
              </a:spcBef>
              <a:spcAft>
                <a:spcPts val="0"/>
              </a:spcAft>
              <a:buNone/>
            </a:pPr>
            <a:r>
              <a:t/>
            </a:r>
            <a:endParaRPr>
              <a:solidFill>
                <a:srgbClr val="9900FF"/>
              </a:solidFill>
            </a:endParaRPr>
          </a:p>
        </p:txBody>
      </p:sp>
      <p:sp>
        <p:nvSpPr>
          <p:cNvPr id="55" name="Google Shape;55;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chemeClr val="dk1"/>
              </a:buClr>
              <a:buSzPts val="2400"/>
              <a:buChar char="●"/>
            </a:pPr>
            <a:r>
              <a:rPr lang="en" sz="2400">
                <a:solidFill>
                  <a:schemeClr val="dk1"/>
                </a:solidFill>
              </a:rPr>
              <a:t>Counting</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 sz="2400">
                <a:solidFill>
                  <a:schemeClr val="dk1"/>
                </a:solidFill>
              </a:rPr>
              <a:t>Clapping</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 sz="2400">
                <a:solidFill>
                  <a:schemeClr val="dk1"/>
                </a:solidFill>
              </a:rPr>
              <a:t>The River - Fill the negative Space </a:t>
            </a:r>
            <a:endParaRPr i="1"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 sz="2400">
                <a:solidFill>
                  <a:schemeClr val="dk1"/>
                </a:solidFill>
              </a:rPr>
              <a:t>How to Apply the Viewpoints</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 sz="2400">
                <a:solidFill>
                  <a:schemeClr val="dk1"/>
                </a:solidFill>
              </a:rPr>
              <a:t>Rehearse Small Composition </a:t>
            </a:r>
            <a:endParaRPr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103363" y="0"/>
            <a:ext cx="6937273"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834175" y="0"/>
            <a:ext cx="7475651"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FF00"/>
                </a:solidFill>
              </a:rPr>
              <a:t>The 9 Physical Viewpoints</a:t>
            </a:r>
            <a:endParaRPr>
              <a:solidFill>
                <a:srgbClr val="00FF00"/>
              </a:solidFill>
            </a:endParaRPr>
          </a:p>
        </p:txBody>
      </p:sp>
      <p:sp>
        <p:nvSpPr>
          <p:cNvPr id="71" name="Google Shape;71;p16"/>
          <p:cNvSpPr txBox="1"/>
          <p:nvPr>
            <p:ph idx="1" type="body"/>
          </p:nvPr>
        </p:nvSpPr>
        <p:spPr>
          <a:xfrm>
            <a:off x="311700" y="917675"/>
            <a:ext cx="4811700" cy="42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FF00"/>
                </a:solidFill>
              </a:rPr>
              <a:t>Tempo</a:t>
            </a:r>
            <a:r>
              <a:rPr lang="en" sz="2000">
                <a:solidFill>
                  <a:srgbClr val="FFFFFF"/>
                </a:solidFill>
              </a:rPr>
              <a:t> </a:t>
            </a:r>
            <a:r>
              <a:rPr lang="en">
                <a:solidFill>
                  <a:srgbClr val="FFFFFF"/>
                </a:solidFill>
              </a:rPr>
              <a:t>- How fast or slow can you go? </a:t>
            </a:r>
            <a:endParaRPr>
              <a:solidFill>
                <a:srgbClr val="FFFFFF"/>
              </a:solidFill>
            </a:endParaRPr>
          </a:p>
          <a:p>
            <a:pPr indent="0" lvl="0" marL="0" rtl="0" algn="l">
              <a:spcBef>
                <a:spcPts val="1600"/>
              </a:spcBef>
              <a:spcAft>
                <a:spcPts val="0"/>
              </a:spcAft>
              <a:buNone/>
            </a:pPr>
            <a:r>
              <a:rPr lang="en" sz="2000">
                <a:solidFill>
                  <a:srgbClr val="00FF00"/>
                </a:solidFill>
              </a:rPr>
              <a:t>Duration </a:t>
            </a:r>
            <a:r>
              <a:rPr lang="en">
                <a:solidFill>
                  <a:srgbClr val="FFFFFF"/>
                </a:solidFill>
              </a:rPr>
              <a:t>- How long do you stay inside a movement before it changes?</a:t>
            </a:r>
            <a:endParaRPr>
              <a:solidFill>
                <a:srgbClr val="FFFFFF"/>
              </a:solidFill>
            </a:endParaRPr>
          </a:p>
          <a:p>
            <a:pPr indent="0" lvl="0" marL="0" rtl="0" algn="l">
              <a:spcBef>
                <a:spcPts val="1600"/>
              </a:spcBef>
              <a:spcAft>
                <a:spcPts val="0"/>
              </a:spcAft>
              <a:buNone/>
            </a:pPr>
            <a:r>
              <a:rPr lang="en" sz="2000">
                <a:solidFill>
                  <a:srgbClr val="00FF00"/>
                </a:solidFill>
              </a:rPr>
              <a:t>Kinesthetic Response</a:t>
            </a:r>
            <a:r>
              <a:rPr lang="en" sz="2000">
                <a:solidFill>
                  <a:srgbClr val="FFFFFF"/>
                </a:solidFill>
              </a:rPr>
              <a:t> </a:t>
            </a:r>
            <a:r>
              <a:rPr lang="en">
                <a:solidFill>
                  <a:srgbClr val="FFFFFF"/>
                </a:solidFill>
              </a:rPr>
              <a:t>- </a:t>
            </a:r>
            <a:r>
              <a:rPr lang="en">
                <a:solidFill>
                  <a:srgbClr val="FFFFFF"/>
                </a:solidFill>
              </a:rPr>
              <a:t>R</a:t>
            </a:r>
            <a:r>
              <a:rPr lang="en">
                <a:solidFill>
                  <a:srgbClr val="FFFFFF"/>
                </a:solidFill>
              </a:rPr>
              <a:t>esponse to something that happens outside of you</a:t>
            </a:r>
            <a:endParaRPr>
              <a:solidFill>
                <a:srgbClr val="FFFFFF"/>
              </a:solidFill>
            </a:endParaRPr>
          </a:p>
          <a:p>
            <a:pPr indent="0" lvl="0" marL="0" rtl="0" algn="l">
              <a:spcBef>
                <a:spcPts val="1600"/>
              </a:spcBef>
              <a:spcAft>
                <a:spcPts val="0"/>
              </a:spcAft>
              <a:buNone/>
            </a:pPr>
            <a:r>
              <a:rPr lang="en" sz="2000">
                <a:solidFill>
                  <a:srgbClr val="00FF00"/>
                </a:solidFill>
              </a:rPr>
              <a:t>Repetition </a:t>
            </a:r>
            <a:r>
              <a:rPr lang="en">
                <a:solidFill>
                  <a:srgbClr val="FFFFFF"/>
                </a:solidFill>
              </a:rPr>
              <a:t>- </a:t>
            </a:r>
            <a:r>
              <a:rPr lang="en">
                <a:solidFill>
                  <a:srgbClr val="FFFFFF"/>
                </a:solidFill>
              </a:rPr>
              <a:t>A moment or movement</a:t>
            </a:r>
            <a:endParaRPr>
              <a:solidFill>
                <a:srgbClr val="FFFFFF"/>
              </a:solidFill>
            </a:endParaRPr>
          </a:p>
          <a:p>
            <a:pPr indent="0" lvl="0" marL="0" rtl="0" algn="l">
              <a:spcBef>
                <a:spcPts val="1600"/>
              </a:spcBef>
              <a:spcAft>
                <a:spcPts val="0"/>
              </a:spcAft>
              <a:buNone/>
            </a:pPr>
            <a:r>
              <a:rPr lang="en" sz="2000">
                <a:solidFill>
                  <a:srgbClr val="00FF00"/>
                </a:solidFill>
              </a:rPr>
              <a:t>Spatial Relationship </a:t>
            </a:r>
            <a:r>
              <a:rPr lang="en">
                <a:solidFill>
                  <a:srgbClr val="FFFFFF"/>
                </a:solidFill>
              </a:rPr>
              <a:t>- </a:t>
            </a:r>
            <a:r>
              <a:rPr lang="en">
                <a:solidFill>
                  <a:srgbClr val="FFFFFF"/>
                </a:solidFill>
              </a:rPr>
              <a:t>How close can you be without touching? How far away can you be and still be relation to one another?</a:t>
            </a:r>
            <a:endParaRPr>
              <a:solidFill>
                <a:srgbClr val="FFFFFF"/>
              </a:solidFill>
            </a:endParaRPr>
          </a:p>
          <a:p>
            <a:pPr indent="0" lvl="0" marL="0" rtl="0" algn="l">
              <a:spcBef>
                <a:spcPts val="1600"/>
              </a:spcBef>
              <a:spcAft>
                <a:spcPts val="0"/>
              </a:spcAft>
              <a:buNone/>
            </a:pPr>
            <a:r>
              <a:t/>
            </a:r>
            <a:endParaRPr sz="2400">
              <a:solidFill>
                <a:srgbClr val="00FF00"/>
              </a:solidFill>
            </a:endParaRPr>
          </a:p>
          <a:p>
            <a:pPr indent="0" lvl="0" marL="0" rtl="0" algn="l">
              <a:spcBef>
                <a:spcPts val="1600"/>
              </a:spcBef>
              <a:spcAft>
                <a:spcPts val="1600"/>
              </a:spcAft>
              <a:buNone/>
            </a:pPr>
            <a:r>
              <a:t/>
            </a:r>
            <a:endParaRPr sz="2400">
              <a:solidFill>
                <a:srgbClr val="00FF00"/>
              </a:solidFill>
            </a:endParaRPr>
          </a:p>
        </p:txBody>
      </p:sp>
      <p:sp>
        <p:nvSpPr>
          <p:cNvPr id="72" name="Google Shape;72;p16"/>
          <p:cNvSpPr txBox="1"/>
          <p:nvPr/>
        </p:nvSpPr>
        <p:spPr>
          <a:xfrm>
            <a:off x="4953375" y="917675"/>
            <a:ext cx="3790200" cy="422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00FF00"/>
                </a:solidFill>
              </a:rPr>
              <a:t>Shape </a:t>
            </a:r>
            <a:r>
              <a:rPr lang="en" sz="1800">
                <a:solidFill>
                  <a:srgbClr val="FFFFFF"/>
                </a:solidFill>
              </a:rPr>
              <a:t>- Lines,curves, or a combination,  Stationary or moving through space, Individual, with architecture, or with other bodies</a:t>
            </a:r>
            <a:endParaRPr sz="1800">
              <a:solidFill>
                <a:srgbClr val="FFFFFF"/>
              </a:solidFill>
            </a:endParaRPr>
          </a:p>
          <a:p>
            <a:pPr indent="0" lvl="0" marL="0" rtl="0" algn="l">
              <a:lnSpc>
                <a:spcPct val="115000"/>
              </a:lnSpc>
              <a:spcBef>
                <a:spcPts val="1600"/>
              </a:spcBef>
              <a:spcAft>
                <a:spcPts val="0"/>
              </a:spcAft>
              <a:buNone/>
            </a:pPr>
            <a:r>
              <a:rPr lang="en" sz="2000">
                <a:solidFill>
                  <a:srgbClr val="00FF00"/>
                </a:solidFill>
              </a:rPr>
              <a:t>Gesture </a:t>
            </a:r>
            <a:r>
              <a:rPr lang="en" sz="1800">
                <a:solidFill>
                  <a:srgbClr val="FFFFFF"/>
                </a:solidFill>
              </a:rPr>
              <a:t>- Expressive or Behavioral, Public or Private</a:t>
            </a:r>
            <a:endParaRPr sz="1800">
              <a:solidFill>
                <a:srgbClr val="FFFFFF"/>
              </a:solidFill>
            </a:endParaRPr>
          </a:p>
          <a:p>
            <a:pPr indent="0" lvl="0" marL="0" rtl="0" algn="l">
              <a:lnSpc>
                <a:spcPct val="115000"/>
              </a:lnSpc>
              <a:spcBef>
                <a:spcPts val="1600"/>
              </a:spcBef>
              <a:spcAft>
                <a:spcPts val="0"/>
              </a:spcAft>
              <a:buNone/>
            </a:pPr>
            <a:r>
              <a:rPr lang="en" sz="2000">
                <a:solidFill>
                  <a:srgbClr val="00FF00"/>
                </a:solidFill>
              </a:rPr>
              <a:t>Architecture </a:t>
            </a:r>
            <a:r>
              <a:rPr lang="en" sz="1800">
                <a:solidFill>
                  <a:srgbClr val="FFFFFF"/>
                </a:solidFill>
              </a:rPr>
              <a:t>- Solid mass, texture, light, color, sound</a:t>
            </a:r>
            <a:endParaRPr sz="1800">
              <a:solidFill>
                <a:srgbClr val="FFFFFF"/>
              </a:solidFill>
            </a:endParaRPr>
          </a:p>
          <a:p>
            <a:pPr indent="0" lvl="0" marL="0" rtl="0" algn="l">
              <a:lnSpc>
                <a:spcPct val="115000"/>
              </a:lnSpc>
              <a:spcBef>
                <a:spcPts val="1600"/>
              </a:spcBef>
              <a:spcAft>
                <a:spcPts val="0"/>
              </a:spcAft>
              <a:buNone/>
            </a:pPr>
            <a:r>
              <a:rPr lang="en" sz="2000">
                <a:solidFill>
                  <a:srgbClr val="00FF00"/>
                </a:solidFill>
              </a:rPr>
              <a:t>Topography</a:t>
            </a:r>
            <a:r>
              <a:rPr lang="en" sz="1800">
                <a:solidFill>
                  <a:srgbClr val="FFFFFF"/>
                </a:solidFill>
              </a:rPr>
              <a:t>- The landscape, pattern, or design we make </a:t>
            </a:r>
            <a:endParaRPr sz="1800">
              <a:solidFill>
                <a:srgbClr val="FFFFFF"/>
              </a:solidFill>
            </a:endParaRPr>
          </a:p>
          <a:p>
            <a:pPr indent="0" lvl="0" marL="0" rtl="0" algn="l">
              <a:spcBef>
                <a:spcPts val="1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Acting and Directing w/ Ms. Scott Day 10</a:t>
            </a:r>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79" name="Google Shape;79;p17"/>
          <p:cNvGraphicFramePr/>
          <p:nvPr/>
        </p:nvGraphicFramePr>
        <p:xfrm>
          <a:off x="952500" y="1226275"/>
          <a:ext cx="3000000" cy="3000000"/>
        </p:xfrm>
        <a:graphic>
          <a:graphicData uri="http://schemas.openxmlformats.org/drawingml/2006/table">
            <a:tbl>
              <a:tblPr>
                <a:noFill/>
                <a:tableStyleId>{6E9C072D-771B-4A96-B634-ADD122E2BFAB}</a:tableStyleId>
              </a:tblPr>
              <a:tblGrid>
                <a:gridCol w="1809750"/>
                <a:gridCol w="1809750"/>
                <a:gridCol w="1809750"/>
                <a:gridCol w="1809750"/>
              </a:tblGrid>
              <a:tr h="381000">
                <a:tc>
                  <a:txBody>
                    <a:bodyPr/>
                    <a:lstStyle/>
                    <a:p>
                      <a:pPr indent="0" lvl="0" marL="0" rtl="0" algn="l">
                        <a:spcBef>
                          <a:spcPts val="0"/>
                        </a:spcBef>
                        <a:spcAft>
                          <a:spcPts val="0"/>
                        </a:spcAft>
                        <a:buNone/>
                      </a:pPr>
                      <a:r>
                        <a:rPr lang="en" sz="2400">
                          <a:solidFill>
                            <a:srgbClr val="00FF00"/>
                          </a:solidFill>
                        </a:rPr>
                        <a:t>Group 1</a:t>
                      </a:r>
                      <a:endParaRPr sz="2400">
                        <a:solidFill>
                          <a:srgbClr val="00FF00"/>
                        </a:solidFill>
                      </a:endParaRPr>
                    </a:p>
                  </a:txBody>
                  <a:tcPr marT="91425" marB="91425" marR="91425" marL="91425"/>
                </a:tc>
                <a:tc>
                  <a:txBody>
                    <a:bodyPr/>
                    <a:lstStyle/>
                    <a:p>
                      <a:pPr indent="0" lvl="0" marL="0" rtl="0" algn="l">
                        <a:spcBef>
                          <a:spcPts val="0"/>
                        </a:spcBef>
                        <a:spcAft>
                          <a:spcPts val="0"/>
                        </a:spcAft>
                        <a:buNone/>
                      </a:pPr>
                      <a:r>
                        <a:rPr lang="en" sz="2400">
                          <a:solidFill>
                            <a:srgbClr val="00FF00"/>
                          </a:solidFill>
                        </a:rPr>
                        <a:t>Group 2</a:t>
                      </a:r>
                      <a:endParaRPr sz="2400">
                        <a:solidFill>
                          <a:srgbClr val="00FF00"/>
                        </a:solidFill>
                      </a:endParaRPr>
                    </a:p>
                  </a:txBody>
                  <a:tcPr marT="91425" marB="91425" marR="91425" marL="91425"/>
                </a:tc>
                <a:tc>
                  <a:txBody>
                    <a:bodyPr/>
                    <a:lstStyle/>
                    <a:p>
                      <a:pPr indent="0" lvl="0" marL="0" rtl="0" algn="l">
                        <a:spcBef>
                          <a:spcPts val="0"/>
                        </a:spcBef>
                        <a:spcAft>
                          <a:spcPts val="0"/>
                        </a:spcAft>
                        <a:buNone/>
                      </a:pPr>
                      <a:r>
                        <a:rPr lang="en" sz="2400">
                          <a:solidFill>
                            <a:srgbClr val="00FF00"/>
                          </a:solidFill>
                        </a:rPr>
                        <a:t>Group 3</a:t>
                      </a:r>
                      <a:endParaRPr sz="2400">
                        <a:solidFill>
                          <a:srgbClr val="00FF00"/>
                        </a:solidFill>
                      </a:endParaRPr>
                    </a:p>
                  </a:txBody>
                  <a:tcPr marT="91425" marB="91425" marR="91425" marL="91425"/>
                </a:tc>
                <a:tc>
                  <a:txBody>
                    <a:bodyPr/>
                    <a:lstStyle/>
                    <a:p>
                      <a:pPr indent="0" lvl="0" marL="0" rtl="0" algn="l">
                        <a:spcBef>
                          <a:spcPts val="0"/>
                        </a:spcBef>
                        <a:spcAft>
                          <a:spcPts val="0"/>
                        </a:spcAft>
                        <a:buNone/>
                      </a:pPr>
                      <a:r>
                        <a:rPr lang="en" sz="2400">
                          <a:solidFill>
                            <a:srgbClr val="00FF00"/>
                          </a:solidFill>
                        </a:rPr>
                        <a:t>Group 4</a:t>
                      </a:r>
                      <a:endParaRPr sz="2400">
                        <a:solidFill>
                          <a:srgbClr val="00FF00"/>
                        </a:solidFill>
                      </a:endParaRPr>
                    </a:p>
                  </a:txBody>
                  <a:tcPr marT="91425" marB="91425" marR="91425" marL="91425"/>
                </a:tc>
              </a:tr>
              <a:tr h="381000">
                <a:tc>
                  <a:txBody>
                    <a:bodyPr/>
                    <a:lstStyle/>
                    <a:p>
                      <a:pPr indent="0" lvl="0" marL="0" rtl="0" algn="l">
                        <a:spcBef>
                          <a:spcPts val="0"/>
                        </a:spcBef>
                        <a:spcAft>
                          <a:spcPts val="0"/>
                        </a:spcAft>
                        <a:buNone/>
                      </a:pPr>
                      <a:r>
                        <a:rPr lang="en" sz="2400">
                          <a:solidFill>
                            <a:srgbClr val="FFFFFF"/>
                          </a:solidFill>
                        </a:rPr>
                        <a:t>Elianna</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Tito</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Eva</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Nina</a:t>
                      </a:r>
                      <a:endParaRPr sz="2400">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sz="2400">
                          <a:solidFill>
                            <a:srgbClr val="FFFFFF"/>
                          </a:solidFill>
                        </a:rPr>
                        <a:t>Alex</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Gabby</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Akhil</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Conor</a:t>
                      </a:r>
                      <a:endParaRPr sz="2400">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sz="2400">
                          <a:solidFill>
                            <a:srgbClr val="FFFFFF"/>
                          </a:solidFill>
                        </a:rPr>
                        <a:t>Ambar</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Mason</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Phillip</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Mia</a:t>
                      </a:r>
                      <a:endParaRPr sz="2400">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sz="2400">
                          <a:solidFill>
                            <a:srgbClr val="FFFFFF"/>
                          </a:solidFill>
                        </a:rPr>
                        <a:t>Cory</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Grace</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Val</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Shanae</a:t>
                      </a:r>
                      <a:endParaRPr sz="2400">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sz="2400">
                          <a:solidFill>
                            <a:srgbClr val="FFFFFF"/>
                          </a:solidFill>
                        </a:rPr>
                        <a:t>Bella</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Max</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Abigail</a:t>
                      </a:r>
                      <a:endParaRPr sz="2400">
                        <a:solidFill>
                          <a:srgbClr val="FFFFFF"/>
                        </a:solidFill>
                      </a:endParaRPr>
                    </a:p>
                  </a:txBody>
                  <a:tcPr marT="91425" marB="91425" marR="91425" marL="91425"/>
                </a:tc>
                <a:tc>
                  <a:txBody>
                    <a:bodyPr/>
                    <a:lstStyle/>
                    <a:p>
                      <a:pPr indent="0" lvl="0" marL="0" rtl="0" algn="l">
                        <a:spcBef>
                          <a:spcPts val="0"/>
                        </a:spcBef>
                        <a:spcAft>
                          <a:spcPts val="0"/>
                        </a:spcAft>
                        <a:buNone/>
                      </a:pPr>
                      <a:r>
                        <a:rPr lang="en" sz="2400">
                          <a:solidFill>
                            <a:srgbClr val="FFFFFF"/>
                          </a:solidFill>
                        </a:rPr>
                        <a:t>Jake</a:t>
                      </a:r>
                      <a:endParaRPr sz="2400">
                        <a:solidFill>
                          <a:srgbClr val="FFFFFF"/>
                        </a:solidFill>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77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Acting and Directing w/ Ms. Scott Day 10</a:t>
            </a:r>
            <a:endParaRPr/>
          </a:p>
        </p:txBody>
      </p:sp>
      <p:sp>
        <p:nvSpPr>
          <p:cNvPr id="85" name="Google Shape;85;p18"/>
          <p:cNvSpPr txBox="1"/>
          <p:nvPr>
            <p:ph idx="1" type="body"/>
          </p:nvPr>
        </p:nvSpPr>
        <p:spPr>
          <a:xfrm>
            <a:off x="311700" y="644400"/>
            <a:ext cx="8520600" cy="435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By the end of class you will…</a:t>
            </a:r>
            <a:endParaRPr sz="2400">
              <a:solidFill>
                <a:srgbClr val="FFFFFF"/>
              </a:solidFill>
            </a:endParaRPr>
          </a:p>
          <a:p>
            <a:pPr indent="-381000" lvl="0" marL="457200" rtl="0" algn="l">
              <a:lnSpc>
                <a:spcPct val="200000"/>
              </a:lnSpc>
              <a:spcBef>
                <a:spcPts val="1600"/>
              </a:spcBef>
              <a:spcAft>
                <a:spcPts val="0"/>
              </a:spcAft>
              <a:buClr>
                <a:srgbClr val="FFFFFF"/>
              </a:buClr>
              <a:buSzPts val="2400"/>
              <a:buChar char="❖"/>
            </a:pPr>
            <a:r>
              <a:rPr lang="en" sz="2400">
                <a:solidFill>
                  <a:srgbClr val="FFFFFF"/>
                </a:solidFill>
              </a:rPr>
              <a:t>Collaborate with your peers</a:t>
            </a:r>
            <a:endParaRPr sz="2400">
              <a:solidFill>
                <a:srgbClr val="FFFFFF"/>
              </a:solidFill>
            </a:endParaRPr>
          </a:p>
          <a:p>
            <a:pPr indent="-381000" lvl="0" marL="457200" rtl="0" algn="l">
              <a:lnSpc>
                <a:spcPct val="200000"/>
              </a:lnSpc>
              <a:spcBef>
                <a:spcPts val="0"/>
              </a:spcBef>
              <a:spcAft>
                <a:spcPts val="0"/>
              </a:spcAft>
              <a:buClr>
                <a:srgbClr val="FFFFFF"/>
              </a:buClr>
              <a:buSzPts val="2400"/>
              <a:buChar char="❖"/>
            </a:pPr>
            <a:r>
              <a:rPr lang="en" sz="2400">
                <a:solidFill>
                  <a:srgbClr val="FFFFFF"/>
                </a:solidFill>
              </a:rPr>
              <a:t>Introduce text into your Viewpoints work</a:t>
            </a:r>
            <a:endParaRPr sz="2400">
              <a:solidFill>
                <a:srgbClr val="FFFFFF"/>
              </a:solidFill>
            </a:endParaRPr>
          </a:p>
          <a:p>
            <a:pPr indent="-381000" lvl="0" marL="457200" rtl="0" algn="l">
              <a:lnSpc>
                <a:spcPct val="200000"/>
              </a:lnSpc>
              <a:spcBef>
                <a:spcPts val="0"/>
              </a:spcBef>
              <a:spcAft>
                <a:spcPts val="0"/>
              </a:spcAft>
              <a:buClr>
                <a:srgbClr val="FFFFFF"/>
              </a:buClr>
              <a:buSzPts val="2400"/>
              <a:buChar char="❖"/>
            </a:pPr>
            <a:r>
              <a:rPr lang="en" sz="2400">
                <a:solidFill>
                  <a:srgbClr val="FFFFFF"/>
                </a:solidFill>
              </a:rPr>
              <a:t>Reflect on your process so far</a:t>
            </a:r>
            <a:endParaRPr sz="2400">
              <a:solidFill>
                <a:srgbClr val="FFFFFF"/>
              </a:solidFill>
            </a:endParaRPr>
          </a:p>
          <a:p>
            <a:pPr indent="0" lvl="0" marL="0" rtl="0" algn="l">
              <a:lnSpc>
                <a:spcPct val="200000"/>
              </a:lnSpc>
              <a:spcBef>
                <a:spcPts val="1600"/>
              </a:spcBef>
              <a:spcAft>
                <a:spcPts val="1600"/>
              </a:spcAft>
              <a:buNone/>
            </a:pPr>
            <a:r>
              <a:t/>
            </a:r>
            <a:endParaRPr sz="24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